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DECNT Distribution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3B8CF8"/>
              </a:solidFill>
              <a:effectLst/>
            </c:spPr>
          </c:dPt>
          <c:dPt>
            <c:idx val="1"/>
            <c:bubble3D val="0"/>
            <c:spPr>
              <a:solidFill>
                <a:srgbClr val="00E5FF"/>
              </a:solidFill>
              <a:effectLst/>
            </c:spPr>
          </c:dPt>
          <c:dPt>
            <c:idx val="2"/>
            <c:bubble3D val="0"/>
            <c:spPr>
              <a:solidFill>
                <a:srgbClr val="00E676"/>
              </a:solidFill>
              <a:effectLst/>
            </c:spPr>
          </c:dPt>
          <c:dPt>
            <c:idx val="3"/>
            <c:bubble3D val="0"/>
            <c:spPr>
              <a:solidFill>
                <a:srgbClr val="B388FF"/>
              </a:solidFill>
              <a:effectLst/>
            </c:spPr>
          </c:dPt>
          <c:dPt>
            <c:idx val="4"/>
            <c:bubble3D val="0"/>
            <c:spPr>
              <a:solidFill>
                <a:srgbClr val="FFB300"/>
              </a:solidFill>
              <a:effectLst/>
            </c:spPr>
          </c:dPt>
          <c:dPt>
            <c:idx val="5"/>
            <c:bubble3D val="0"/>
            <c:spPr>
              <a:solidFill>
                <a:srgbClr val="5A7090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04060C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04060C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04060C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04060C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04060C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04060C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Pre-ICO</c:v>
                </c:pt>
                <c:pt idx="1">
                  <c:v>ICO</c:v>
                </c:pt>
                <c:pt idx="2">
                  <c:v>Airdrop</c:v>
                </c:pt>
                <c:pt idx="3">
                  <c:v>Team</c:v>
                </c:pt>
                <c:pt idx="4">
                  <c:v>Ecosystem</c:v>
                </c:pt>
                <c:pt idx="5">
                  <c:v>Reserve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10</c:v>
                </c:pt>
                <c:pt idx="1">
                  <c:v>80</c:v>
                </c:pt>
                <c:pt idx="2">
                  <c:v>0.1</c:v>
                </c:pt>
                <c:pt idx="3">
                  <c:v>5</c:v>
                </c:pt>
                <c:pt idx="4">
                  <c:v>2.9</c:v>
                </c:pt>
                <c:pt idx="5">
                  <c:v>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 sz="900">
              <a:solidFill>
                <a:srgbClr val="C8D8F0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80D1A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06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4630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945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206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521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7782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14630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2608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65760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0" y="457200"/>
            <a:ext cx="3657600" cy="3657600"/>
          </a:xfrm>
          <a:prstGeom prst="ellipse">
            <a:avLst/>
          </a:prstGeom>
          <a:solidFill>
            <a:srgbClr val="3B8CF8">
              <a:alpha val="10000"/>
            </a:srgbClr>
          </a:solidFill>
          <a:ln w="12700">
            <a:solidFill>
              <a:srgbClr val="3B8C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00400" y="914400"/>
            <a:ext cx="2743200" cy="2743200"/>
          </a:xfrm>
          <a:prstGeom prst="ellipse">
            <a:avLst/>
          </a:prstGeom>
          <a:solidFill>
            <a:srgbClr val="00E5FF">
              <a:alpha val="8000"/>
            </a:srgbClr>
          </a:solidFill>
          <a:ln w="12700">
            <a:solidFill>
              <a:srgbClr val="00E5FF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572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INVESTOR PRESENTATION  ·  2026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57200" y="10972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DE</a:t>
            </a:r>
            <a:endParaRPr lang="en-US" sz="9600" dirty="0"/>
          </a:p>
        </p:txBody>
      </p:sp>
      <p:sp>
        <p:nvSpPr>
          <p:cNvPr id="27" name="Text 25"/>
          <p:cNvSpPr/>
          <p:nvPr/>
        </p:nvSpPr>
        <p:spPr>
          <a:xfrm>
            <a:off x="457200" y="10972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00E5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cent</a:t>
            </a:r>
            <a:endParaRPr lang="en-US" sz="9600" dirty="0"/>
          </a:p>
        </p:txBody>
      </p:sp>
      <p:sp>
        <p:nvSpPr>
          <p:cNvPr id="28" name="Text 26"/>
          <p:cNvSpPr/>
          <p:nvPr/>
        </p:nvSpPr>
        <p:spPr>
          <a:xfrm>
            <a:off x="457200" y="1005840"/>
            <a:ext cx="91440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000000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DEcentAI</a:t>
            </a:r>
            <a:endParaRPr lang="en-US" sz="9600" dirty="0"/>
          </a:p>
        </p:txBody>
      </p:sp>
      <p:sp>
        <p:nvSpPr>
          <p:cNvPr id="29" name="Text 27"/>
          <p:cNvSpPr/>
          <p:nvPr/>
        </p:nvSpPr>
        <p:spPr>
          <a:xfrm>
            <a:off x="457200" y="1005840"/>
            <a:ext cx="8229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DE</a:t>
            </a:r>
            <a:pPr algn="ctr" indent="0" marL="0">
              <a:buNone/>
            </a:pPr>
            <a:r>
              <a:rPr lang="en-US" sz="9600" b="1" dirty="0">
                <a:solidFill>
                  <a:srgbClr val="00E5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cent</a:t>
            </a:r>
            <a:pPr algn="ctr" indent="0" marL="0">
              <a:buNone/>
            </a:pPr>
            <a:r>
              <a:rPr lang="en-US" sz="96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AI</a:t>
            </a:r>
            <a:endParaRPr lang="en-US" sz="9600" dirty="0"/>
          </a:p>
        </p:txBody>
      </p:sp>
      <p:sp>
        <p:nvSpPr>
          <p:cNvPr id="30" name="Text 28"/>
          <p:cNvSpPr/>
          <p:nvPr/>
        </p:nvSpPr>
        <p:spPr>
          <a:xfrm>
            <a:off x="91440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Decentralized AI Compute Network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2743200" y="3749040"/>
            <a:ext cx="3657600" cy="0"/>
          </a:xfrm>
          <a:prstGeom prst="line">
            <a:avLst/>
          </a:prstGeom>
          <a:noFill/>
          <a:ln w="12700">
            <a:solidFill>
              <a:srgbClr val="3B8CF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3931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DCAI Token  ·  Solana Blockchain  ·  Pre-ICO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06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4630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945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206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521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7782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14630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2608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65760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286000" y="182880"/>
            <a:ext cx="4572000" cy="4572000"/>
          </a:xfrm>
          <a:prstGeom prst="ellipse">
            <a:avLst/>
          </a:prstGeom>
          <a:solidFill>
            <a:srgbClr val="00E5FF">
              <a:alpha val="6000"/>
            </a:srgbClr>
          </a:solidFill>
          <a:ln w="12700">
            <a:solidFill>
              <a:srgbClr val="00E5FF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73152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DE</a:t>
            </a:r>
            <a:pPr algn="ctr" indent="0" marL="0">
              <a:buNone/>
            </a:pPr>
            <a:r>
              <a:rPr lang="en-US" sz="8000" b="1" dirty="0">
                <a:solidFill>
                  <a:srgbClr val="00E5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cent</a:t>
            </a:r>
            <a:pPr algn="ctr" indent="0" marL="0">
              <a:buNone/>
            </a:pPr>
            <a:r>
              <a:rPr lang="en-US" sz="80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AI</a:t>
            </a:r>
            <a:endParaRPr lang="en-US" sz="8000" dirty="0"/>
          </a:p>
        </p:txBody>
      </p:sp>
      <p:sp>
        <p:nvSpPr>
          <p:cNvPr id="25" name="Text 23"/>
          <p:cNvSpPr/>
          <p:nvPr/>
        </p:nvSpPr>
        <p:spPr>
          <a:xfrm>
            <a:off x="914400" y="2651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future of AI belongs to everyone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2743200" y="3200400"/>
            <a:ext cx="3657600" cy="0"/>
          </a:xfrm>
          <a:prstGeom prst="line">
            <a:avLst/>
          </a:prstGeom>
          <a:noFill/>
          <a:ln w="12700">
            <a:solidFill>
              <a:srgbClr val="3B8CF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14400" y="338328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test.dcentai.nomoad.net
</a:t>
            </a:r>
            <a:pPr algn="ctr" indent="0" marL="0">
              <a:buNone/>
            </a:pPr>
            <a:r>
              <a:rPr lang="en-US" sz="1200" dirty="0">
                <a:solidFill>
                  <a:srgbClr val="00E6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airdrop.dcentai.nomoad.net
</a:t>
            </a:r>
            <a:pPr algn="ctr" indent="0" marL="0">
              <a:buNone/>
            </a:pPr>
            <a:r>
              <a:rPr lang="en-US" sz="10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Token: DECNT · Solana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6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4630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945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206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521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7782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14630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2608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65760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657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PROBLEM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6400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AI is Broken</a:t>
            </a:r>
            <a:endParaRPr lang="en-US" sz="5200" dirty="0"/>
          </a:p>
        </p:txBody>
      </p:sp>
      <p:sp>
        <p:nvSpPr>
          <p:cNvPr id="25" name="Shape 23"/>
          <p:cNvSpPr/>
          <p:nvPr/>
        </p:nvSpPr>
        <p:spPr>
          <a:xfrm>
            <a:off x="365760" y="1737360"/>
            <a:ext cx="2651760" cy="2743200"/>
          </a:xfrm>
          <a:prstGeom prst="rect">
            <a:avLst/>
          </a:prstGeom>
          <a:solidFill>
            <a:srgbClr val="080D1A"/>
          </a:solidFill>
          <a:ln w="12700">
            <a:solidFill>
              <a:srgbClr val="1A2D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65760" y="1737360"/>
            <a:ext cx="2651760" cy="36576"/>
          </a:xfrm>
          <a:prstGeom prst="rect">
            <a:avLst/>
          </a:prstGeom>
          <a:solidFill>
            <a:srgbClr val="E53935"/>
          </a:solidFill>
          <a:ln w="12700">
            <a:solidFill>
              <a:srgbClr val="E5393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182880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🏢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502920" y="23774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Centralized Control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288036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handful of corporations control all AI infrastructure. Your data feeds their models. Your money funds their monopoly.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200400" y="1737360"/>
            <a:ext cx="2651760" cy="2743200"/>
          </a:xfrm>
          <a:prstGeom prst="rect">
            <a:avLst/>
          </a:prstGeom>
          <a:solidFill>
            <a:srgbClr val="080D1A"/>
          </a:solidFill>
          <a:ln w="12700">
            <a:solidFill>
              <a:srgbClr val="1A2D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00400" y="1737360"/>
            <a:ext cx="2651760" cy="36576"/>
          </a:xfrm>
          <a:prstGeom prst="rect">
            <a:avLst/>
          </a:prstGeom>
          <a:solidFill>
            <a:srgbClr val="E53935"/>
          </a:solidFill>
          <a:ln w="12700">
            <a:solidFill>
              <a:srgbClr val="E5393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91840" y="182880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👁</a:t>
            </a:r>
            <a:endParaRPr lang="en-US" sz="2400" dirty="0"/>
          </a:p>
        </p:txBody>
      </p:sp>
      <p:sp>
        <p:nvSpPr>
          <p:cNvPr id="33" name="Text 31"/>
          <p:cNvSpPr/>
          <p:nvPr/>
        </p:nvSpPr>
        <p:spPr>
          <a:xfrm>
            <a:off x="3337560" y="23774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Privacy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3337560" y="288036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prompt you send to ChatGPT, Gemini, or Claude is logged, analyzed, and potentially used for training. Your thoughts are their product.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6035040" y="1737360"/>
            <a:ext cx="2651760" cy="2743200"/>
          </a:xfrm>
          <a:prstGeom prst="rect">
            <a:avLst/>
          </a:prstGeom>
          <a:solidFill>
            <a:srgbClr val="080D1A"/>
          </a:solidFill>
          <a:ln w="12700">
            <a:solidFill>
              <a:srgbClr val="1A2D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035040" y="1737360"/>
            <a:ext cx="2651760" cy="36576"/>
          </a:xfrm>
          <a:prstGeom prst="rect">
            <a:avLst/>
          </a:prstGeom>
          <a:solidFill>
            <a:srgbClr val="E53935"/>
          </a:solidFill>
          <a:ln w="12700">
            <a:solidFill>
              <a:srgbClr val="E5393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26480" y="182880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💰</a:t>
            </a:r>
            <a:endParaRPr lang="en-US" sz="2400" dirty="0"/>
          </a:p>
        </p:txBody>
      </p:sp>
      <p:sp>
        <p:nvSpPr>
          <p:cNvPr id="38" name="Text 36"/>
          <p:cNvSpPr/>
          <p:nvPr/>
        </p:nvSpPr>
        <p:spPr>
          <a:xfrm>
            <a:off x="6172200" y="23774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Overpriced Subscriptions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6172200" y="288036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$20/month whether you use it 5 minutes or 500 hours. AI should cost what you actually use — not a flat tax on curiosity.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06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4630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945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206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521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7782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14630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2608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65760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657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SOLUTION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6400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DEcentAI: One User, One Node</a:t>
            </a:r>
            <a:endParaRPr lang="en-US" sz="4400" dirty="0"/>
          </a:p>
        </p:txBody>
      </p:sp>
      <p:sp>
        <p:nvSpPr>
          <p:cNvPr id="25" name="Shape 23"/>
          <p:cNvSpPr/>
          <p:nvPr/>
        </p:nvSpPr>
        <p:spPr>
          <a:xfrm>
            <a:off x="457200" y="1828800"/>
            <a:ext cx="1828800" cy="914400"/>
          </a:xfrm>
          <a:prstGeom prst="rect">
            <a:avLst/>
          </a:prstGeom>
          <a:solidFill>
            <a:srgbClr val="0D1525"/>
          </a:solidFill>
          <a:ln w="25400">
            <a:solidFill>
              <a:srgbClr val="00E5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57200" y="19202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57200" y="22860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Sends prompt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DCAI tokens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2331720" y="201168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3B8CF8"/>
                </a:solidFill>
              </a:rPr>
              <a:t>→</a:t>
            </a:r>
            <a:endParaRPr lang="en-US" sz="2000" dirty="0"/>
          </a:p>
        </p:txBody>
      </p:sp>
      <p:sp>
        <p:nvSpPr>
          <p:cNvPr id="29" name="Shape 27"/>
          <p:cNvSpPr/>
          <p:nvPr/>
        </p:nvSpPr>
        <p:spPr>
          <a:xfrm>
            <a:off x="2560320" y="1828800"/>
            <a:ext cx="1828800" cy="914400"/>
          </a:xfrm>
          <a:prstGeom prst="rect">
            <a:avLst/>
          </a:prstGeom>
          <a:solidFill>
            <a:srgbClr val="0D1525"/>
          </a:solidFill>
          <a:ln w="25400">
            <a:solidFill>
              <a:srgbClr val="3B8CF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2560320" y="19202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3B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MARKETPLACE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2560320" y="22860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Routes to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 node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434840" y="201168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3B8CF8"/>
                </a:solidFill>
              </a:rPr>
              <a:t>→</a:t>
            </a:r>
            <a:endParaRPr lang="en-US" sz="2000" dirty="0"/>
          </a:p>
        </p:txBody>
      </p:sp>
      <p:sp>
        <p:nvSpPr>
          <p:cNvPr id="33" name="Shape 31"/>
          <p:cNvSpPr/>
          <p:nvPr/>
        </p:nvSpPr>
        <p:spPr>
          <a:xfrm>
            <a:off x="4663440" y="1828800"/>
            <a:ext cx="1828800" cy="914400"/>
          </a:xfrm>
          <a:prstGeom prst="rect">
            <a:avLst/>
          </a:prstGeom>
          <a:solidFill>
            <a:srgbClr val="0D1525"/>
          </a:solidFill>
          <a:ln w="25400">
            <a:solidFill>
              <a:srgbClr val="00E67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4663440" y="19202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00E6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HOST NODE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4663440" y="22860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locally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537960" y="201168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3B8CF8"/>
                </a:solidFill>
              </a:rPr>
              <a:t>→</a:t>
            </a:r>
            <a:endParaRPr lang="en-US" sz="2000" dirty="0"/>
          </a:p>
        </p:txBody>
      </p:sp>
      <p:sp>
        <p:nvSpPr>
          <p:cNvPr id="37" name="Shape 35"/>
          <p:cNvSpPr/>
          <p:nvPr/>
        </p:nvSpPr>
        <p:spPr>
          <a:xfrm>
            <a:off x="6766560" y="1828800"/>
            <a:ext cx="1828800" cy="914400"/>
          </a:xfrm>
          <a:prstGeom prst="rect">
            <a:avLst/>
          </a:prstGeom>
          <a:solidFill>
            <a:srgbClr val="0D1525"/>
          </a:solidFill>
          <a:ln w="25400">
            <a:solidFill>
              <a:srgbClr val="B388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766560" y="19202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B38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MODEL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766560" y="22860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1828800" y="3108960"/>
            <a:ext cx="5486400" cy="347472"/>
          </a:xfrm>
          <a:prstGeom prst="rect">
            <a:avLst/>
          </a:prstGeom>
          <a:solidFill>
            <a:srgbClr val="080D1A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965960" y="3154680"/>
            <a:ext cx="5212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Privacy: data never leaves host machine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1828800" y="3566160"/>
            <a:ext cx="5486400" cy="347472"/>
          </a:xfrm>
          <a:prstGeom prst="rect">
            <a:avLst/>
          </a:prstGeom>
          <a:solidFill>
            <a:srgbClr val="080D1A"/>
          </a:solidFill>
          <a:ln w="12700">
            <a:solidFill>
              <a:srgbClr val="3B8CF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965960" y="3611880"/>
            <a:ext cx="5212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Speed: dedicated node per session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1828800" y="4023360"/>
            <a:ext cx="5486400" cy="347472"/>
          </a:xfrm>
          <a:prstGeom prst="rect">
            <a:avLst/>
          </a:prstGeom>
          <a:solidFill>
            <a:srgbClr val="080D1A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1965960" y="4069080"/>
            <a:ext cx="5212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💸 Cost: pay per prompt, not per month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06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4630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945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206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521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7782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14630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2608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65760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657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MARKET OPPORTUNITY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640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A $1T+ Market Waiting to Decentralize</a:t>
            </a:r>
            <a:endParaRPr lang="en-US" sz="3800" dirty="0"/>
          </a:p>
        </p:txBody>
      </p:sp>
      <p:sp>
        <p:nvSpPr>
          <p:cNvPr id="25" name="Shape 23"/>
          <p:cNvSpPr/>
          <p:nvPr/>
        </p:nvSpPr>
        <p:spPr>
          <a:xfrm>
            <a:off x="365760" y="1554480"/>
            <a:ext cx="4114800" cy="1371600"/>
          </a:xfrm>
          <a:prstGeom prst="rect">
            <a:avLst/>
          </a:prstGeom>
          <a:solidFill>
            <a:srgbClr val="080D1A"/>
          </a:solidFill>
          <a:ln w="12700">
            <a:solidFill>
              <a:srgbClr val="00E5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65760" y="1554480"/>
            <a:ext cx="54864" cy="1371600"/>
          </a:xfrm>
          <a:prstGeom prst="rect">
            <a:avLst/>
          </a:prstGeom>
          <a:solidFill>
            <a:srgbClr val="00E5FF"/>
          </a:solidFill>
          <a:ln w="12700">
            <a:solidFill>
              <a:srgbClr val="00E5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8640" y="1645920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E5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$407B</a:t>
            </a:r>
            <a:endParaRPr lang="en-US" sz="3600" dirty="0"/>
          </a:p>
        </p:txBody>
      </p:sp>
      <p:sp>
        <p:nvSpPr>
          <p:cNvPr id="28" name="Text 26"/>
          <p:cNvSpPr/>
          <p:nvPr/>
        </p:nvSpPr>
        <p:spPr>
          <a:xfrm>
            <a:off x="548640" y="22860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AI Market by 2027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48640" y="256032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CAGR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46320" y="1554480"/>
            <a:ext cx="4114800" cy="1371600"/>
          </a:xfrm>
          <a:prstGeom prst="rect">
            <a:avLst/>
          </a:prstGeom>
          <a:solidFill>
            <a:srgbClr val="080D1A"/>
          </a:solidFill>
          <a:ln w="12700">
            <a:solidFill>
              <a:srgbClr val="00E67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46320" y="1554480"/>
            <a:ext cx="54864" cy="1371600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0" y="1645920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E676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180M+</a:t>
            </a:r>
            <a:endParaRPr lang="en-US" sz="3600" dirty="0"/>
          </a:p>
        </p:txBody>
      </p:sp>
      <p:sp>
        <p:nvSpPr>
          <p:cNvPr id="33" name="Text 31"/>
          <p:cNvSpPr/>
          <p:nvPr/>
        </p:nvSpPr>
        <p:spPr>
          <a:xfrm>
            <a:off x="5029200" y="22860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monthly users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029200" y="256032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market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65760" y="3200400"/>
            <a:ext cx="4114800" cy="1371600"/>
          </a:xfrm>
          <a:prstGeom prst="rect">
            <a:avLst/>
          </a:prstGeom>
          <a:solidFill>
            <a:srgbClr val="080D1A"/>
          </a:solidFill>
          <a:ln w="12700">
            <a:solidFill>
              <a:srgbClr val="FFB3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65760" y="3200400"/>
            <a:ext cx="54864" cy="137160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48640" y="3291840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B300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$2.8B</a:t>
            </a:r>
            <a:endParaRPr lang="en-US" sz="3600" dirty="0"/>
          </a:p>
        </p:txBody>
      </p:sp>
      <p:sp>
        <p:nvSpPr>
          <p:cNvPr id="38" name="Text 36"/>
          <p:cNvSpPr/>
          <p:nvPr/>
        </p:nvSpPr>
        <p:spPr>
          <a:xfrm>
            <a:off x="548640" y="393192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 GPU market 2025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548640" y="420624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validated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846320" y="3200400"/>
            <a:ext cx="4114800" cy="1371600"/>
          </a:xfrm>
          <a:prstGeom prst="rect">
            <a:avLst/>
          </a:prstGeom>
          <a:solidFill>
            <a:srgbClr val="080D1A"/>
          </a:solidFill>
          <a:ln w="12700">
            <a:solidFill>
              <a:srgbClr val="B388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846320" y="3200400"/>
            <a:ext cx="54864" cy="1371600"/>
          </a:xfrm>
          <a:prstGeom prst="rect">
            <a:avLst/>
          </a:prstGeom>
          <a:solidFill>
            <a:srgbClr val="B388FF"/>
          </a:solidFill>
          <a:ln w="12700">
            <a:solidFill>
              <a:srgbClr val="B388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029200" y="3291840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38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99%</a:t>
            </a:r>
            <a:endParaRPr lang="en-US" sz="3600" dirty="0"/>
          </a:p>
        </p:txBody>
      </p:sp>
      <p:sp>
        <p:nvSpPr>
          <p:cNvPr id="43" name="Text 41"/>
          <p:cNvSpPr/>
          <p:nvPr/>
        </p:nvSpPr>
        <p:spPr>
          <a:xfrm>
            <a:off x="5029200" y="393192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Idle GPU hours globally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5029200" y="420624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supply chain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06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4630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945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206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521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7782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14630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2608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65760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657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TOKENOMICS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640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DECNT Token Structure</a:t>
            </a:r>
            <a:endParaRPr lang="en-US" sz="4400" dirty="0"/>
          </a:p>
        </p:txBody>
      </p:sp>
      <p:graphicFrame>
        <p:nvGraphicFramePr>
          <p:cNvPr id="25" name="Chart 0" descr=""/>
          <p:cNvGraphicFramePr/>
          <p:nvPr/>
        </p:nvGraphicFramePr>
        <p:xfrm>
          <a:off x="4754880" y="118872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6" name="Shape 23"/>
          <p:cNvSpPr/>
          <p:nvPr/>
        </p:nvSpPr>
        <p:spPr>
          <a:xfrm>
            <a:off x="365760" y="1188720"/>
            <a:ext cx="4114800" cy="365760"/>
          </a:xfrm>
          <a:prstGeom prst="rect">
            <a:avLst/>
          </a:prstGeom>
          <a:solidFill>
            <a:srgbClr val="080D1A"/>
          </a:solidFill>
          <a:ln w="12700">
            <a:solidFill>
              <a:srgbClr val="1A2540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502920" y="1243584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Token Name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2377440" y="1243584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DEcentAI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365760" y="1618488"/>
            <a:ext cx="4114800" cy="365760"/>
          </a:xfrm>
          <a:prstGeom prst="rect">
            <a:avLst/>
          </a:prstGeom>
          <a:solidFill>
            <a:srgbClr val="0D1525"/>
          </a:solidFill>
          <a:ln w="12700">
            <a:solidFill>
              <a:srgbClr val="1A2540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02920" y="1673352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Ticker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2377440" y="1673352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DECNT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365760" y="2048256"/>
            <a:ext cx="4114800" cy="365760"/>
          </a:xfrm>
          <a:prstGeom prst="rect">
            <a:avLst/>
          </a:prstGeom>
          <a:solidFill>
            <a:srgbClr val="080D1A"/>
          </a:solidFill>
          <a:ln w="12700">
            <a:solidFill>
              <a:srgbClr val="1A254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502920" y="21031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Blockchain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2377440" y="210312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E6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Solana SPL</a:t>
            </a:r>
            <a:endParaRPr lang="en-US" sz="1100" dirty="0"/>
          </a:p>
        </p:txBody>
      </p:sp>
      <p:sp>
        <p:nvSpPr>
          <p:cNvPr id="35" name="Shape 32"/>
          <p:cNvSpPr/>
          <p:nvPr/>
        </p:nvSpPr>
        <p:spPr>
          <a:xfrm>
            <a:off x="365760" y="2478024"/>
            <a:ext cx="4114800" cy="365760"/>
          </a:xfrm>
          <a:prstGeom prst="rect">
            <a:avLst/>
          </a:prstGeom>
          <a:solidFill>
            <a:srgbClr val="0D1525"/>
          </a:solidFill>
          <a:ln w="12700">
            <a:solidFill>
              <a:srgbClr val="1A2540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502920" y="2532888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Total Supply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2377440" y="2532888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1,000,000,000</a:t>
            </a:r>
            <a:endParaRPr lang="en-US" sz="1100" dirty="0"/>
          </a:p>
        </p:txBody>
      </p:sp>
      <p:sp>
        <p:nvSpPr>
          <p:cNvPr id="38" name="Shape 35"/>
          <p:cNvSpPr/>
          <p:nvPr/>
        </p:nvSpPr>
        <p:spPr>
          <a:xfrm>
            <a:off x="365760" y="2907792"/>
            <a:ext cx="4114800" cy="365760"/>
          </a:xfrm>
          <a:prstGeom prst="rect">
            <a:avLst/>
          </a:prstGeom>
          <a:solidFill>
            <a:srgbClr val="080D1A"/>
          </a:solidFill>
          <a:ln w="12700">
            <a:solidFill>
              <a:srgbClr val="1A2540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502920" y="2962656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Pre-ICO</a:t>
            </a:r>
            <a:endParaRPr lang="en-US" sz="1100" dirty="0"/>
          </a:p>
        </p:txBody>
      </p:sp>
      <p:sp>
        <p:nvSpPr>
          <p:cNvPr id="40" name="Text 37"/>
          <p:cNvSpPr/>
          <p:nvPr/>
        </p:nvSpPr>
        <p:spPr>
          <a:xfrm>
            <a:off x="2377440" y="2962656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100,000,000 DECNT</a:t>
            </a:r>
            <a:endParaRPr lang="en-US" sz="1100" dirty="0"/>
          </a:p>
        </p:txBody>
      </p:sp>
      <p:sp>
        <p:nvSpPr>
          <p:cNvPr id="41" name="Shape 38"/>
          <p:cNvSpPr/>
          <p:nvPr/>
        </p:nvSpPr>
        <p:spPr>
          <a:xfrm>
            <a:off x="365760" y="3337560"/>
            <a:ext cx="4114800" cy="365760"/>
          </a:xfrm>
          <a:prstGeom prst="rect">
            <a:avLst/>
          </a:prstGeom>
          <a:solidFill>
            <a:srgbClr val="0D1525"/>
          </a:solidFill>
          <a:ln w="12700">
            <a:solidFill>
              <a:srgbClr val="1A2540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502920" y="3392424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ICO</a:t>
            </a:r>
            <a:endParaRPr lang="en-US" sz="1100" dirty="0"/>
          </a:p>
        </p:txBody>
      </p:sp>
      <p:sp>
        <p:nvSpPr>
          <p:cNvPr id="43" name="Text 40"/>
          <p:cNvSpPr/>
          <p:nvPr/>
        </p:nvSpPr>
        <p:spPr>
          <a:xfrm>
            <a:off x="2377440" y="3392424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800,000,000 DECNT</a:t>
            </a:r>
            <a:endParaRPr lang="en-US" sz="1100" dirty="0"/>
          </a:p>
        </p:txBody>
      </p:sp>
      <p:sp>
        <p:nvSpPr>
          <p:cNvPr id="44" name="Shape 41"/>
          <p:cNvSpPr/>
          <p:nvPr/>
        </p:nvSpPr>
        <p:spPr>
          <a:xfrm>
            <a:off x="365760" y="3767328"/>
            <a:ext cx="4114800" cy="365760"/>
          </a:xfrm>
          <a:prstGeom prst="rect">
            <a:avLst/>
          </a:prstGeom>
          <a:solidFill>
            <a:srgbClr val="080D1A"/>
          </a:solidFill>
          <a:ln w="12700">
            <a:solidFill>
              <a:srgbClr val="1A2540"/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502920" y="3822192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Airdrop</a:t>
            </a:r>
            <a:endParaRPr lang="en-US" sz="1100" dirty="0"/>
          </a:p>
        </p:txBody>
      </p:sp>
      <p:sp>
        <p:nvSpPr>
          <p:cNvPr id="46" name="Text 43"/>
          <p:cNvSpPr/>
          <p:nvPr/>
        </p:nvSpPr>
        <p:spPr>
          <a:xfrm>
            <a:off x="2377440" y="3822192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E6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1,000,000 DECNT</a:t>
            </a:r>
            <a:endParaRPr lang="en-US" sz="1100" dirty="0"/>
          </a:p>
        </p:txBody>
      </p:sp>
      <p:sp>
        <p:nvSpPr>
          <p:cNvPr id="47" name="Shape 44"/>
          <p:cNvSpPr/>
          <p:nvPr/>
        </p:nvSpPr>
        <p:spPr>
          <a:xfrm>
            <a:off x="365760" y="4197096"/>
            <a:ext cx="4114800" cy="365760"/>
          </a:xfrm>
          <a:prstGeom prst="rect">
            <a:avLst/>
          </a:prstGeom>
          <a:solidFill>
            <a:srgbClr val="0D1525"/>
          </a:solidFill>
          <a:ln w="12700">
            <a:solidFill>
              <a:srgbClr val="1A2540"/>
            </a:solidFill>
            <a:prstDash val="solid"/>
          </a:ln>
        </p:spPr>
      </p:sp>
      <p:sp>
        <p:nvSpPr>
          <p:cNvPr id="48" name="Text 45"/>
          <p:cNvSpPr/>
          <p:nvPr/>
        </p:nvSpPr>
        <p:spPr>
          <a:xfrm>
            <a:off x="502920" y="425196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Price</a:t>
            </a:r>
            <a:endParaRPr lang="en-US" sz="1100" dirty="0"/>
          </a:p>
        </p:txBody>
      </p:sp>
      <p:sp>
        <p:nvSpPr>
          <p:cNvPr id="49" name="Text 46"/>
          <p:cNvSpPr/>
          <p:nvPr/>
        </p:nvSpPr>
        <p:spPr>
          <a:xfrm>
            <a:off x="2377440" y="425196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SOL = 100 DECNT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06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4630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945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206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521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7782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14630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2608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65760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657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BUSINESS MODEL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640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Revenue Flywheel</a:t>
            </a:r>
            <a:endParaRPr lang="en-US" sz="4800" dirty="0"/>
          </a:p>
        </p:txBody>
      </p:sp>
      <p:sp>
        <p:nvSpPr>
          <p:cNvPr id="25" name="Shape 23"/>
          <p:cNvSpPr/>
          <p:nvPr/>
        </p:nvSpPr>
        <p:spPr>
          <a:xfrm>
            <a:off x="3200400" y="1554480"/>
            <a:ext cx="2743200" cy="731520"/>
          </a:xfrm>
          <a:prstGeom prst="rect">
            <a:avLst/>
          </a:prstGeom>
          <a:solidFill>
            <a:srgbClr val="080D1A"/>
          </a:solidFill>
          <a:ln w="25400">
            <a:solidFill>
              <a:srgbClr val="00E5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00400" y="155448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 SENDS PROMPT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 DECNT TOKENS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286000" y="2377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E676"/>
                </a:solidFill>
              </a:rPr>
              <a:t>↙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5943600" y="2377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3B8CF8"/>
                </a:solidFill>
              </a:rPr>
              <a:t>↘</a:t>
            </a:r>
            <a:endParaRPr lang="en-US" sz="2400" dirty="0"/>
          </a:p>
        </p:txBody>
      </p:sp>
      <p:sp>
        <p:nvSpPr>
          <p:cNvPr id="29" name="Shape 27"/>
          <p:cNvSpPr/>
          <p:nvPr/>
        </p:nvSpPr>
        <p:spPr>
          <a:xfrm>
            <a:off x="365760" y="2834640"/>
            <a:ext cx="3474720" cy="1188720"/>
          </a:xfrm>
          <a:prstGeom prst="rect">
            <a:avLst/>
          </a:prstGeom>
          <a:solidFill>
            <a:srgbClr val="080D1A"/>
          </a:solidFill>
          <a:ln w="25400">
            <a:solidFill>
              <a:srgbClr val="00E67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288036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6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EARNS
</a:t>
            </a:r>
            <a:pPr algn="ctr"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 of prompt fee
</a:t>
            </a:r>
            <a:pPr algn="ctr" indent="0" marL="0">
              <a:buNone/>
            </a:pPr>
            <a:r>
              <a:rPr lang="en-US" sz="1000" dirty="0">
                <a:solidFill>
                  <a:srgbClr val="5A7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Passive income from GPU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5303520" y="2834640"/>
            <a:ext cx="3474720" cy="1188720"/>
          </a:xfrm>
          <a:prstGeom prst="rect">
            <a:avLst/>
          </a:prstGeom>
          <a:solidFill>
            <a:srgbClr val="080D1A"/>
          </a:solidFill>
          <a:ln w="25400">
            <a:solidFill>
              <a:srgbClr val="3B8CF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94960" y="288036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B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EARNS
</a:t>
            </a:r>
            <a:pPr algn="ctr"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 of prompt fee
</a:t>
            </a:r>
            <a:pPr algn="ctr" indent="0" marL="0">
              <a:buNone/>
            </a:pPr>
            <a:r>
              <a:rPr lang="en-US" sz="1000" dirty="0">
                <a:solidFill>
                  <a:srgbClr val="5A7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Scales with network usage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06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4630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945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206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521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7782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14630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2608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65760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657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TRACTION + ROADMAP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640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Built, Shipped, Growing</a:t>
            </a:r>
            <a:endParaRPr lang="en-US" sz="4400" dirty="0"/>
          </a:p>
        </p:txBody>
      </p:sp>
      <p:sp>
        <p:nvSpPr>
          <p:cNvPr id="25" name="Shape 23"/>
          <p:cNvSpPr/>
          <p:nvPr/>
        </p:nvSpPr>
        <p:spPr>
          <a:xfrm>
            <a:off x="365760" y="1554480"/>
            <a:ext cx="2011680" cy="3200400"/>
          </a:xfrm>
          <a:prstGeom prst="rect">
            <a:avLst/>
          </a:prstGeom>
          <a:solidFill>
            <a:srgbClr val="080D1A"/>
          </a:solidFill>
          <a:ln w="12700">
            <a:solidFill>
              <a:srgbClr val="00E67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65760" y="1554480"/>
            <a:ext cx="2011680" cy="365760"/>
          </a:xfrm>
          <a:prstGeom prst="rect">
            <a:avLst/>
          </a:prstGeom>
          <a:solidFill>
            <a:srgbClr val="00E676">
              <a:alpha val="20000"/>
            </a:srgbClr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11480" y="16002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E6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Q1 '26 ✓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75488" y="2011680"/>
            <a:ext cx="18288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DECNT token minted on Solana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marketplace live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ICO &amp; airdrop platform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 node system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verification + referrals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560320" y="1554480"/>
            <a:ext cx="2011680" cy="3200400"/>
          </a:xfrm>
          <a:prstGeom prst="rect">
            <a:avLst/>
          </a:prstGeom>
          <a:solidFill>
            <a:srgbClr val="080D1A"/>
          </a:solidFill>
          <a:ln w="12700">
            <a:solidFill>
              <a:srgbClr val="00E5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560320" y="1554480"/>
            <a:ext cx="2011680" cy="365760"/>
          </a:xfrm>
          <a:prstGeom prst="rect">
            <a:avLst/>
          </a:prstGeom>
          <a:solidFill>
            <a:srgbClr val="00E5FF">
              <a:alpha val="20000"/>
            </a:srgbClr>
          </a:solidFill>
          <a:ln w="12700">
            <a:solidFill>
              <a:srgbClr val="00E5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606040" y="16002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Q2 '26 →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2670048" y="2011680"/>
            <a:ext cx="18288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dcentai-runtime (no Ollama)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TPM/TEE attestation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tier detection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70+ model recommendations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 mobile app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754880" y="1554480"/>
            <a:ext cx="2011680" cy="3200400"/>
          </a:xfrm>
          <a:prstGeom prst="rect">
            <a:avLst/>
          </a:prstGeom>
          <a:solidFill>
            <a:srgbClr val="080D1A"/>
          </a:solidFill>
          <a:ln w="12700">
            <a:solidFill>
              <a:srgbClr val="3B8CF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754880" y="1554480"/>
            <a:ext cx="2011680" cy="365760"/>
          </a:xfrm>
          <a:prstGeom prst="rect">
            <a:avLst/>
          </a:prstGeom>
          <a:solidFill>
            <a:srgbClr val="3B8CF8">
              <a:alpha val="20000"/>
            </a:srgbClr>
          </a:solidFill>
          <a:ln w="12700">
            <a:solidFill>
              <a:srgbClr val="3B8CF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00600" y="16002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Q3 '26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864608" y="2011680"/>
            <a:ext cx="18288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Referral token rewards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Reputation system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DEX listing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Multi-model sessions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 dashboard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6949440" y="1554480"/>
            <a:ext cx="2011680" cy="3200400"/>
          </a:xfrm>
          <a:prstGeom prst="rect">
            <a:avLst/>
          </a:prstGeom>
          <a:solidFill>
            <a:srgbClr val="080D1A"/>
          </a:solidFill>
          <a:ln w="12700">
            <a:solidFill>
              <a:srgbClr val="B388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949440" y="1554480"/>
            <a:ext cx="2011680" cy="365760"/>
          </a:xfrm>
          <a:prstGeom prst="rect">
            <a:avLst/>
          </a:prstGeom>
          <a:solidFill>
            <a:srgbClr val="B388FF">
              <a:alpha val="20000"/>
            </a:srgbClr>
          </a:solidFill>
          <a:ln w="12700">
            <a:solidFill>
              <a:srgbClr val="B388F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995160" y="16002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B38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Q4 '26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7059168" y="2011680"/>
            <a:ext cx="18288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DAO governance launch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On-chain voting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generation nodes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AI nodes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CEX listings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06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4630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945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206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521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7782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14630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2608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65760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657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TEAM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640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Humans + AI, Building Together</a:t>
            </a:r>
            <a:endParaRPr lang="en-US" sz="4000" dirty="0"/>
          </a:p>
        </p:txBody>
      </p:sp>
      <p:sp>
        <p:nvSpPr>
          <p:cNvPr id="25" name="Shape 23"/>
          <p:cNvSpPr/>
          <p:nvPr/>
        </p:nvSpPr>
        <p:spPr>
          <a:xfrm>
            <a:off x="320040" y="1554480"/>
            <a:ext cx="1600200" cy="2743200"/>
          </a:xfrm>
          <a:prstGeom prst="rect">
            <a:avLst/>
          </a:prstGeom>
          <a:solidFill>
            <a:srgbClr val="080D1A"/>
          </a:solidFill>
          <a:ln w="12700">
            <a:solidFill>
              <a:srgbClr val="3B8CF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731520" y="1691640"/>
            <a:ext cx="777240" cy="777240"/>
          </a:xfrm>
          <a:prstGeom prst="ellipse">
            <a:avLst/>
          </a:prstGeom>
          <a:solidFill>
            <a:srgbClr val="0D1525"/>
          </a:solidFill>
          <a:ln w="25400">
            <a:solidFill>
              <a:srgbClr val="3B8CF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31520" y="169164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B8CF8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T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393192" y="256032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Tamas Mihalyi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93192" y="29260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3B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CEO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411480" y="3200400"/>
            <a:ext cx="1417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Visionary founder. Believes AI should serve individuals, not corporations.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2029968" y="1554480"/>
            <a:ext cx="1600200" cy="2743200"/>
          </a:xfrm>
          <a:prstGeom prst="rect">
            <a:avLst/>
          </a:prstGeom>
          <a:solidFill>
            <a:srgbClr val="080D1A"/>
          </a:solidFill>
          <a:ln w="12700">
            <a:solidFill>
              <a:srgbClr val="B388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2441448" y="1691640"/>
            <a:ext cx="777240" cy="777240"/>
          </a:xfrm>
          <a:prstGeom prst="ellipse">
            <a:avLst/>
          </a:prstGeom>
          <a:solidFill>
            <a:srgbClr val="0D1525"/>
          </a:solidFill>
          <a:ln w="25400">
            <a:solidFill>
              <a:srgbClr val="B388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441448" y="169164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38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C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2103120" y="256032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AI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2103120" y="29260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B38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CTO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2121408" y="3200400"/>
            <a:ext cx="1417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frontier model. Designed architecture, runtime, attestation system.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3739896" y="1554480"/>
            <a:ext cx="1600200" cy="2743200"/>
          </a:xfrm>
          <a:prstGeom prst="rect">
            <a:avLst/>
          </a:prstGeom>
          <a:solidFill>
            <a:srgbClr val="080D1A"/>
          </a:solidFill>
          <a:ln w="12700">
            <a:solidFill>
              <a:srgbClr val="00E67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151376" y="1691640"/>
            <a:ext cx="777240" cy="777240"/>
          </a:xfrm>
          <a:prstGeom prst="ellipse">
            <a:avLst/>
          </a:prstGeom>
          <a:solidFill>
            <a:srgbClr val="0D1525"/>
          </a:solidFill>
          <a:ln w="25400">
            <a:solidFill>
              <a:srgbClr val="00E676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151376" y="169164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E676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Q</a:t>
            </a:r>
            <a:endParaRPr lang="en-US" sz="2200" dirty="0"/>
          </a:p>
        </p:txBody>
      </p:sp>
      <p:sp>
        <p:nvSpPr>
          <p:cNvPr id="40" name="Text 38"/>
          <p:cNvSpPr/>
          <p:nvPr/>
        </p:nvSpPr>
        <p:spPr>
          <a:xfrm>
            <a:off x="3813048" y="256032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Qwen3 FT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3813048" y="29260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00E6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ARCHITECT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3831336" y="3200400"/>
            <a:ext cx="1417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Fine-tuned for DEcentAI infrastructure. Multilingual, multi-chain.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5449824" y="1554480"/>
            <a:ext cx="1600200" cy="2743200"/>
          </a:xfrm>
          <a:prstGeom prst="rect">
            <a:avLst/>
          </a:prstGeom>
          <a:solidFill>
            <a:srgbClr val="080D1A"/>
          </a:solidFill>
          <a:ln w="12700">
            <a:solidFill>
              <a:srgbClr val="FFB3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5861304" y="1691640"/>
            <a:ext cx="777240" cy="777240"/>
          </a:xfrm>
          <a:prstGeom prst="ellipse">
            <a:avLst/>
          </a:prstGeom>
          <a:solidFill>
            <a:srgbClr val="0D1525"/>
          </a:solidFill>
          <a:ln w="25400">
            <a:solidFill>
              <a:srgbClr val="FFB30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861304" y="169164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B300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G</a:t>
            </a:r>
            <a:endParaRPr lang="en-US" sz="2200" dirty="0"/>
          </a:p>
        </p:txBody>
      </p:sp>
      <p:sp>
        <p:nvSpPr>
          <p:cNvPr id="46" name="Text 44"/>
          <p:cNvSpPr/>
          <p:nvPr/>
        </p:nvSpPr>
        <p:spPr>
          <a:xfrm>
            <a:off x="5522976" y="256032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GPT-OSS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5522976" y="29260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MARKETING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541264" y="3200400"/>
            <a:ext cx="1417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Open-source OpenAI variant. Crafts the narrative for decentralized AI.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7159752" y="1554480"/>
            <a:ext cx="1600200" cy="2743200"/>
          </a:xfrm>
          <a:prstGeom prst="rect">
            <a:avLst/>
          </a:prstGeom>
          <a:solidFill>
            <a:srgbClr val="080D1A"/>
          </a:solidFill>
          <a:ln w="12700">
            <a:solidFill>
              <a:srgbClr val="00E5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7571232" y="1691640"/>
            <a:ext cx="777240" cy="777240"/>
          </a:xfrm>
          <a:prstGeom prst="ellipse">
            <a:avLst/>
          </a:prstGeom>
          <a:solidFill>
            <a:srgbClr val="0D1525"/>
          </a:solidFill>
          <a:ln w="25400">
            <a:solidFill>
              <a:srgbClr val="00E5F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571232" y="169164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E5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G</a:t>
            </a:r>
            <a:endParaRPr lang="en-US" sz="2200" dirty="0"/>
          </a:p>
        </p:txBody>
      </p:sp>
      <p:sp>
        <p:nvSpPr>
          <p:cNvPr id="52" name="Text 50"/>
          <p:cNvSpPr/>
          <p:nvPr/>
        </p:nvSpPr>
        <p:spPr>
          <a:xfrm>
            <a:off x="7232904" y="256032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Granite4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7232904" y="292608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SOCIAL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7251192" y="3200400"/>
            <a:ext cx="1417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IBM enterprise AI. Runs community with mainframe precision.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06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4630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945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1206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5216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778240" y="0"/>
            <a:ext cx="0" cy="514350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14630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219456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292608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65760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6350">
            <a:solidFill>
              <a:srgbClr val="1A254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828800" y="0"/>
            <a:ext cx="5486400" cy="4572000"/>
          </a:xfrm>
          <a:prstGeom prst="ellipse">
            <a:avLst/>
          </a:prstGeom>
          <a:solidFill>
            <a:srgbClr val="3B8CF8">
              <a:alpha val="5000"/>
            </a:srgbClr>
          </a:solidFill>
          <a:ln w="12700">
            <a:solidFill>
              <a:srgbClr val="3B8CF8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657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INVESTMENT OPPORTUNITY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57200" y="640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0F8FF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Pre-ICO Is Live Now</a:t>
            </a:r>
            <a:endParaRPr lang="en-US" sz="5200" dirty="0"/>
          </a:p>
        </p:txBody>
      </p:sp>
      <p:sp>
        <p:nvSpPr>
          <p:cNvPr id="26" name="Shape 24"/>
          <p:cNvSpPr/>
          <p:nvPr/>
        </p:nvSpPr>
        <p:spPr>
          <a:xfrm>
            <a:off x="457200" y="1554480"/>
            <a:ext cx="4023360" cy="502920"/>
          </a:xfrm>
          <a:prstGeom prst="rect">
            <a:avLst/>
          </a:prstGeom>
          <a:solidFill>
            <a:srgbClr val="080D1A"/>
          </a:solidFill>
          <a:ln w="12700">
            <a:solidFill>
              <a:srgbClr val="00E5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" y="1645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Pre-ICO Supply: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2468880" y="1645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100,000,000 DECNT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846320" y="1554480"/>
            <a:ext cx="4023360" cy="502920"/>
          </a:xfrm>
          <a:prstGeom prst="rect">
            <a:avLst/>
          </a:prstGeom>
          <a:solidFill>
            <a:srgbClr val="080D1A"/>
          </a:solidFill>
          <a:ln w="12700">
            <a:solidFill>
              <a:srgbClr val="3B8CF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83480" y="1645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ICO Supply: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858000" y="1645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800,000,000 DECNT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57200" y="2194560"/>
            <a:ext cx="4023360" cy="502920"/>
          </a:xfrm>
          <a:prstGeom prst="rect">
            <a:avLst/>
          </a:prstGeom>
          <a:solidFill>
            <a:srgbClr val="080D1A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22860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Airdrop Supply: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2468880" y="22860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E6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1,000,000 DECNT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846320" y="2194560"/>
            <a:ext cx="4023360" cy="502920"/>
          </a:xfrm>
          <a:prstGeom prst="rect">
            <a:avLst/>
          </a:prstGeom>
          <a:solidFill>
            <a:srgbClr val="080D1A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83480" y="22860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Token Price: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858000" y="22860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SOL = 100 DECNT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457200" y="2834640"/>
            <a:ext cx="4023360" cy="502920"/>
          </a:xfrm>
          <a:prstGeom prst="rect">
            <a:avLst/>
          </a:prstGeom>
          <a:solidFill>
            <a:srgbClr val="080D1A"/>
          </a:solidFill>
          <a:ln w="12700">
            <a:solidFill>
              <a:srgbClr val="B388F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94360" y="29260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Total Supply: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2468880" y="29260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38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1,000,000,000 DECNT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4846320" y="2834640"/>
            <a:ext cx="4023360" cy="502920"/>
          </a:xfrm>
          <a:prstGeom prst="rect">
            <a:avLst/>
          </a:prstGeom>
          <a:solidFill>
            <a:srgbClr val="080D1A"/>
          </a:solidFill>
          <a:ln w="12700">
            <a:solidFill>
              <a:srgbClr val="F0F8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83480" y="29260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09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Blockchain: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858000" y="29260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Solana (SPL)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1371600" y="3566160"/>
            <a:ext cx="6400800" cy="731520"/>
          </a:xfrm>
          <a:prstGeom prst="rect">
            <a:avLst/>
          </a:prstGeom>
          <a:solidFill>
            <a:srgbClr val="3B8CF8">
              <a:alpha val="80000"/>
            </a:srgbClr>
          </a:solidFill>
          <a:ln w="25400">
            <a:solidFill>
              <a:srgbClr val="00E5F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137160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airdrop.dcentai.nomoad.net → Participate Now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DEcentAI Investor Deck</dc:title>
  <dc:subject>PptxGenJS Presentation</dc:subject>
  <dc:creator>PptxGenJS</dc:creator>
  <cp:lastModifiedBy>PptxGenJS</cp:lastModifiedBy>
  <cp:revision>1</cp:revision>
  <dcterms:created xsi:type="dcterms:W3CDTF">2026-04-05T19:27:55Z</dcterms:created>
  <dcterms:modified xsi:type="dcterms:W3CDTF">2026-04-05T19:27:55Z</dcterms:modified>
</cp:coreProperties>
</file>